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4"/>
  </p:notesMasterIdLst>
  <p:sldIdLst>
    <p:sldId id="256" r:id="rId5"/>
    <p:sldId id="263" r:id="rId6"/>
    <p:sldId id="266" r:id="rId7"/>
    <p:sldId id="265" r:id="rId8"/>
    <p:sldId id="259" r:id="rId9"/>
    <p:sldId id="260" r:id="rId10"/>
    <p:sldId id="261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>
        <p:scale>
          <a:sx n="83" d="100"/>
          <a:sy n="83" d="100"/>
        </p:scale>
        <p:origin x="5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DC116-E901-4A95-B0B1-AADEF16D9E2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7353E5-7A8E-42B7-B696-E9F8A9931EF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Wide variety of effect</a:t>
          </a:r>
          <a:endParaRPr lang="en-US" dirty="0"/>
        </a:p>
      </dgm:t>
    </dgm:pt>
    <dgm:pt modelId="{1AA62AC4-9C19-4B52-83DB-1FB82139F3A0}" type="parTrans" cxnId="{EF11B705-9C8B-451E-8A8D-F760C1C4D343}">
      <dgm:prSet/>
      <dgm:spPr/>
      <dgm:t>
        <a:bodyPr/>
        <a:lstStyle/>
        <a:p>
          <a:endParaRPr lang="en-US"/>
        </a:p>
      </dgm:t>
    </dgm:pt>
    <dgm:pt modelId="{E97D7A20-853F-4C31-993C-56B5A52C3F23}" type="sibTrans" cxnId="{EF11B705-9C8B-451E-8A8D-F760C1C4D343}">
      <dgm:prSet/>
      <dgm:spPr/>
      <dgm:t>
        <a:bodyPr/>
        <a:lstStyle/>
        <a:p>
          <a:endParaRPr lang="en-US"/>
        </a:p>
      </dgm:t>
    </dgm:pt>
    <dgm:pt modelId="{FD0C9728-79B3-4D6F-B546-DBD5AED2FB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Diversity of legal effect</a:t>
          </a:r>
        </a:p>
      </dgm:t>
    </dgm:pt>
    <dgm:pt modelId="{59419994-BFCB-4905-8553-EB373064B659}" type="parTrans" cxnId="{870429A2-6FDE-442B-8C5C-E33692721EAD}">
      <dgm:prSet/>
      <dgm:spPr/>
      <dgm:t>
        <a:bodyPr/>
        <a:lstStyle/>
        <a:p>
          <a:endParaRPr lang="en-US"/>
        </a:p>
      </dgm:t>
    </dgm:pt>
    <dgm:pt modelId="{893D554A-9B4D-46E1-BF0D-1BE2F7582437}" type="sibTrans" cxnId="{870429A2-6FDE-442B-8C5C-E33692721EAD}">
      <dgm:prSet/>
      <dgm:spPr/>
      <dgm:t>
        <a:bodyPr/>
        <a:lstStyle/>
        <a:p>
          <a:endParaRPr lang="en-US"/>
        </a:p>
      </dgm:t>
    </dgm:pt>
    <dgm:pt modelId="{BEC59758-BEEE-4947-86F8-B415386AA92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Cooperative, consultative approaches</a:t>
          </a:r>
          <a:endParaRPr lang="en-US"/>
        </a:p>
      </dgm:t>
    </dgm:pt>
    <dgm:pt modelId="{7391ED2F-13D4-40AD-8BF1-E23FA8E74C34}" type="parTrans" cxnId="{3CCA176C-3A99-4786-8653-FB458F77732D}">
      <dgm:prSet/>
      <dgm:spPr/>
      <dgm:t>
        <a:bodyPr/>
        <a:lstStyle/>
        <a:p>
          <a:endParaRPr lang="en-US"/>
        </a:p>
      </dgm:t>
    </dgm:pt>
    <dgm:pt modelId="{7C9E21BF-D39F-4E4B-89C2-4BE2377B2F7E}" type="sibTrans" cxnId="{3CCA176C-3A99-4786-8653-FB458F77732D}">
      <dgm:prSet/>
      <dgm:spPr/>
      <dgm:t>
        <a:bodyPr/>
        <a:lstStyle/>
        <a:p>
          <a:endParaRPr lang="en-US"/>
        </a:p>
      </dgm:t>
    </dgm:pt>
    <dgm:pt modelId="{9AAED04D-4D75-45C9-903B-E6132F951A7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Diversity of means by which to engage civil society</a:t>
          </a:r>
          <a:endParaRPr lang="en-US" dirty="0"/>
        </a:p>
      </dgm:t>
    </dgm:pt>
    <dgm:pt modelId="{C09D52F0-5202-4391-A152-08A249E113AB}" type="parTrans" cxnId="{6448794A-04DA-4D81-B5FA-E2400D8C4D89}">
      <dgm:prSet/>
      <dgm:spPr/>
      <dgm:t>
        <a:bodyPr/>
        <a:lstStyle/>
        <a:p>
          <a:endParaRPr lang="en-US"/>
        </a:p>
      </dgm:t>
    </dgm:pt>
    <dgm:pt modelId="{4FBE0E57-D100-49B8-BC60-4920A2224E6A}" type="sibTrans" cxnId="{6448794A-04DA-4D81-B5FA-E2400D8C4D89}">
      <dgm:prSet/>
      <dgm:spPr/>
      <dgm:t>
        <a:bodyPr/>
        <a:lstStyle/>
        <a:p>
          <a:endParaRPr lang="en-US"/>
        </a:p>
      </dgm:t>
    </dgm:pt>
    <dgm:pt modelId="{CE1D7541-5C42-4505-AD54-FB375DB67A8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900" dirty="0"/>
            <a:t>Engagement of international organisations</a:t>
          </a:r>
          <a:r>
            <a:rPr lang="en-GB" sz="1600" dirty="0"/>
            <a:t> </a:t>
          </a:r>
          <a:endParaRPr lang="en-US" sz="1600" dirty="0"/>
        </a:p>
      </dgm:t>
    </dgm:pt>
    <dgm:pt modelId="{909315EE-551B-4099-B99F-527858918C8A}" type="parTrans" cxnId="{0240A599-D62B-4332-BCDF-3DC153A4D2EB}">
      <dgm:prSet/>
      <dgm:spPr/>
      <dgm:t>
        <a:bodyPr/>
        <a:lstStyle/>
        <a:p>
          <a:endParaRPr lang="en-US"/>
        </a:p>
      </dgm:t>
    </dgm:pt>
    <dgm:pt modelId="{81E0745A-734A-4DA0-8FCA-41E07C0ACBD4}" type="sibTrans" cxnId="{0240A599-D62B-4332-BCDF-3DC153A4D2EB}">
      <dgm:prSet/>
      <dgm:spPr/>
      <dgm:t>
        <a:bodyPr/>
        <a:lstStyle/>
        <a:p>
          <a:endParaRPr lang="en-US"/>
        </a:p>
      </dgm:t>
    </dgm:pt>
    <dgm:pt modelId="{C8466E5E-CEB1-4DAD-A241-69EF69984A3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900" dirty="0"/>
            <a:t>Consistency? </a:t>
          </a:r>
          <a:endParaRPr lang="en-US" sz="1900" dirty="0"/>
        </a:p>
      </dgm:t>
    </dgm:pt>
    <dgm:pt modelId="{50797E9C-745A-434D-B069-DA03DF1BBB7E}" type="parTrans" cxnId="{2378BB3A-E5CF-444D-AC54-D7DFF2276FAF}">
      <dgm:prSet/>
      <dgm:spPr/>
      <dgm:t>
        <a:bodyPr/>
        <a:lstStyle/>
        <a:p>
          <a:endParaRPr lang="en-US"/>
        </a:p>
      </dgm:t>
    </dgm:pt>
    <dgm:pt modelId="{8FB021FC-2AD8-43CE-83ED-9C5B27B22538}" type="sibTrans" cxnId="{2378BB3A-E5CF-444D-AC54-D7DFF2276FAF}">
      <dgm:prSet/>
      <dgm:spPr/>
      <dgm:t>
        <a:bodyPr/>
        <a:lstStyle/>
        <a:p>
          <a:endParaRPr lang="en-US"/>
        </a:p>
      </dgm:t>
    </dgm:pt>
    <dgm:pt modelId="{1885D765-F541-4844-96E3-51EA860BB444}" type="pres">
      <dgm:prSet presAssocID="{FA8DC116-E901-4A95-B0B1-AADEF16D9E26}" presName="root" presStyleCnt="0">
        <dgm:presLayoutVars>
          <dgm:dir/>
          <dgm:resizeHandles val="exact"/>
        </dgm:presLayoutVars>
      </dgm:prSet>
      <dgm:spPr/>
    </dgm:pt>
    <dgm:pt modelId="{958773D3-735D-4F83-AF74-6BBAB8EA4AE8}" type="pres">
      <dgm:prSet presAssocID="{597353E5-7A8E-42B7-B696-E9F8A9931EFA}" presName="compNode" presStyleCnt="0"/>
      <dgm:spPr/>
    </dgm:pt>
    <dgm:pt modelId="{B6CAEAD3-77A3-4C1C-9050-9B1316BB2219}" type="pres">
      <dgm:prSet presAssocID="{597353E5-7A8E-42B7-B696-E9F8A9931EFA}" presName="bgRect" presStyleLbl="bgShp" presStyleIdx="0" presStyleCnt="6"/>
      <dgm:spPr/>
    </dgm:pt>
    <dgm:pt modelId="{E25A4AC7-0F3E-4B3F-9054-532EF6386FB1}" type="pres">
      <dgm:prSet presAssocID="{597353E5-7A8E-42B7-B696-E9F8A9931EF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useAndEffect"/>
        </a:ext>
      </dgm:extLst>
    </dgm:pt>
    <dgm:pt modelId="{F9B1F06F-7119-465C-A6CF-587ED406BE38}" type="pres">
      <dgm:prSet presAssocID="{597353E5-7A8E-42B7-B696-E9F8A9931EFA}" presName="spaceRect" presStyleCnt="0"/>
      <dgm:spPr/>
    </dgm:pt>
    <dgm:pt modelId="{65935E55-AE43-41AA-B824-EE5BF6C4A387}" type="pres">
      <dgm:prSet presAssocID="{597353E5-7A8E-42B7-B696-E9F8A9931EFA}" presName="parTx" presStyleLbl="revTx" presStyleIdx="0" presStyleCnt="6">
        <dgm:presLayoutVars>
          <dgm:chMax val="0"/>
          <dgm:chPref val="0"/>
        </dgm:presLayoutVars>
      </dgm:prSet>
      <dgm:spPr/>
    </dgm:pt>
    <dgm:pt modelId="{A04961D2-B97B-4E05-8009-1DA279CDA775}" type="pres">
      <dgm:prSet presAssocID="{E97D7A20-853F-4C31-993C-56B5A52C3F23}" presName="sibTrans" presStyleCnt="0"/>
      <dgm:spPr/>
    </dgm:pt>
    <dgm:pt modelId="{0556366A-F6CF-4AF4-ABF2-6A5CB21CCBAB}" type="pres">
      <dgm:prSet presAssocID="{FD0C9728-79B3-4D6F-B546-DBD5AED2FBC2}" presName="compNode" presStyleCnt="0"/>
      <dgm:spPr/>
    </dgm:pt>
    <dgm:pt modelId="{F2E374F9-F591-4922-9CA0-B2F1881DA716}" type="pres">
      <dgm:prSet presAssocID="{FD0C9728-79B3-4D6F-B546-DBD5AED2FBC2}" presName="bgRect" presStyleLbl="bgShp" presStyleIdx="1" presStyleCnt="6" custLinFactNeighborX="-129" custLinFactNeighborY="-10298"/>
      <dgm:spPr/>
    </dgm:pt>
    <dgm:pt modelId="{1E17FEA0-ED78-4B99-ACD0-03B7D0264D7D}" type="pres">
      <dgm:prSet presAssocID="{FD0C9728-79B3-4D6F-B546-DBD5AED2FBC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3920613B-7AFE-4646-A943-39521E86F912}" type="pres">
      <dgm:prSet presAssocID="{FD0C9728-79B3-4D6F-B546-DBD5AED2FBC2}" presName="spaceRect" presStyleCnt="0"/>
      <dgm:spPr/>
    </dgm:pt>
    <dgm:pt modelId="{CB2A11E3-3E82-4224-A1F1-22E9DA2BB57C}" type="pres">
      <dgm:prSet presAssocID="{FD0C9728-79B3-4D6F-B546-DBD5AED2FBC2}" presName="parTx" presStyleLbl="revTx" presStyleIdx="1" presStyleCnt="6">
        <dgm:presLayoutVars>
          <dgm:chMax val="0"/>
          <dgm:chPref val="0"/>
        </dgm:presLayoutVars>
      </dgm:prSet>
      <dgm:spPr/>
    </dgm:pt>
    <dgm:pt modelId="{88EE6306-AB71-4044-89E9-13128B8ED7CB}" type="pres">
      <dgm:prSet presAssocID="{893D554A-9B4D-46E1-BF0D-1BE2F7582437}" presName="sibTrans" presStyleCnt="0"/>
      <dgm:spPr/>
    </dgm:pt>
    <dgm:pt modelId="{64D069B5-4B53-431C-AE78-FD20BE228875}" type="pres">
      <dgm:prSet presAssocID="{BEC59758-BEEE-4947-86F8-B415386AA923}" presName="compNode" presStyleCnt="0"/>
      <dgm:spPr/>
    </dgm:pt>
    <dgm:pt modelId="{DD21F36B-FF9C-4C2F-B8F2-A47E63F8F6F0}" type="pres">
      <dgm:prSet presAssocID="{BEC59758-BEEE-4947-86F8-B415386AA923}" presName="bgRect" presStyleLbl="bgShp" presStyleIdx="2" presStyleCnt="6"/>
      <dgm:spPr/>
    </dgm:pt>
    <dgm:pt modelId="{0F58DF1C-19D2-4819-BA68-1B6737E892FF}" type="pres">
      <dgm:prSet presAssocID="{BEC59758-BEEE-4947-86F8-B415386AA92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E82A688A-ADA4-4D3F-A2F0-01D55CE3E99F}" type="pres">
      <dgm:prSet presAssocID="{BEC59758-BEEE-4947-86F8-B415386AA923}" presName="spaceRect" presStyleCnt="0"/>
      <dgm:spPr/>
    </dgm:pt>
    <dgm:pt modelId="{9C0BCD43-C268-4C55-A590-2C9F11DBF242}" type="pres">
      <dgm:prSet presAssocID="{BEC59758-BEEE-4947-86F8-B415386AA923}" presName="parTx" presStyleLbl="revTx" presStyleIdx="2" presStyleCnt="6">
        <dgm:presLayoutVars>
          <dgm:chMax val="0"/>
          <dgm:chPref val="0"/>
        </dgm:presLayoutVars>
      </dgm:prSet>
      <dgm:spPr/>
    </dgm:pt>
    <dgm:pt modelId="{BB9AA5B4-6CF7-4C64-BE2E-1FE14306469A}" type="pres">
      <dgm:prSet presAssocID="{7C9E21BF-D39F-4E4B-89C2-4BE2377B2F7E}" presName="sibTrans" presStyleCnt="0"/>
      <dgm:spPr/>
    </dgm:pt>
    <dgm:pt modelId="{2BC93567-7230-4F9A-9A71-80779A37D09A}" type="pres">
      <dgm:prSet presAssocID="{9AAED04D-4D75-45C9-903B-E6132F951A7E}" presName="compNode" presStyleCnt="0"/>
      <dgm:spPr/>
    </dgm:pt>
    <dgm:pt modelId="{323BC7B6-DA7E-4FEC-8890-821C6FBBFDC2}" type="pres">
      <dgm:prSet presAssocID="{9AAED04D-4D75-45C9-903B-E6132F951A7E}" presName="bgRect" presStyleLbl="bgShp" presStyleIdx="3" presStyleCnt="6"/>
      <dgm:spPr/>
    </dgm:pt>
    <dgm:pt modelId="{9935D3A4-A201-4A0A-8C21-9A0855FD48A9}" type="pres">
      <dgm:prSet presAssocID="{9AAED04D-4D75-45C9-903B-E6132F951A7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89BDE6FF-F1EF-4A3B-A790-1A45235C1444}" type="pres">
      <dgm:prSet presAssocID="{9AAED04D-4D75-45C9-903B-E6132F951A7E}" presName="spaceRect" presStyleCnt="0"/>
      <dgm:spPr/>
    </dgm:pt>
    <dgm:pt modelId="{4F01BA0A-DE82-4E1D-AB75-5C9CC7145698}" type="pres">
      <dgm:prSet presAssocID="{9AAED04D-4D75-45C9-903B-E6132F951A7E}" presName="parTx" presStyleLbl="revTx" presStyleIdx="3" presStyleCnt="6">
        <dgm:presLayoutVars>
          <dgm:chMax val="0"/>
          <dgm:chPref val="0"/>
        </dgm:presLayoutVars>
      </dgm:prSet>
      <dgm:spPr/>
    </dgm:pt>
    <dgm:pt modelId="{4E302753-99B6-4E41-A0F7-0D2F3072852A}" type="pres">
      <dgm:prSet presAssocID="{4FBE0E57-D100-49B8-BC60-4920A2224E6A}" presName="sibTrans" presStyleCnt="0"/>
      <dgm:spPr/>
    </dgm:pt>
    <dgm:pt modelId="{97566B7C-EC34-4DBC-9152-99C3DC842BEC}" type="pres">
      <dgm:prSet presAssocID="{CE1D7541-5C42-4505-AD54-FB375DB67A88}" presName="compNode" presStyleCnt="0"/>
      <dgm:spPr/>
    </dgm:pt>
    <dgm:pt modelId="{B395F145-F326-4555-A342-CBFEF43FAC96}" type="pres">
      <dgm:prSet presAssocID="{CE1D7541-5C42-4505-AD54-FB375DB67A88}" presName="bgRect" presStyleLbl="bgShp" presStyleIdx="4" presStyleCnt="6"/>
      <dgm:spPr/>
    </dgm:pt>
    <dgm:pt modelId="{8FCDBD94-4092-4C6A-B4AF-0E15BE8C537C}" type="pres">
      <dgm:prSet presAssocID="{CE1D7541-5C42-4505-AD54-FB375DB67A8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Europe-Africa"/>
        </a:ext>
      </dgm:extLst>
    </dgm:pt>
    <dgm:pt modelId="{18C18823-A8B4-4F88-A956-89830332A5EF}" type="pres">
      <dgm:prSet presAssocID="{CE1D7541-5C42-4505-AD54-FB375DB67A88}" presName="spaceRect" presStyleCnt="0"/>
      <dgm:spPr/>
    </dgm:pt>
    <dgm:pt modelId="{E200FEFB-60C6-4567-8ED6-8431A8B894F2}" type="pres">
      <dgm:prSet presAssocID="{CE1D7541-5C42-4505-AD54-FB375DB67A88}" presName="parTx" presStyleLbl="revTx" presStyleIdx="4" presStyleCnt="6">
        <dgm:presLayoutVars>
          <dgm:chMax val="0"/>
          <dgm:chPref val="0"/>
        </dgm:presLayoutVars>
      </dgm:prSet>
      <dgm:spPr/>
    </dgm:pt>
    <dgm:pt modelId="{45D61655-7B4A-4930-A3E4-4B6603B9E960}" type="pres">
      <dgm:prSet presAssocID="{81E0745A-734A-4DA0-8FCA-41E07C0ACBD4}" presName="sibTrans" presStyleCnt="0"/>
      <dgm:spPr/>
    </dgm:pt>
    <dgm:pt modelId="{74427B4F-ECF6-47A2-A7D4-52BA1C965B41}" type="pres">
      <dgm:prSet presAssocID="{C8466E5E-CEB1-4DAD-A241-69EF69984A3C}" presName="compNode" presStyleCnt="0"/>
      <dgm:spPr/>
    </dgm:pt>
    <dgm:pt modelId="{6D3CD381-FA63-4FC8-B5FF-927CB4F846F8}" type="pres">
      <dgm:prSet presAssocID="{C8466E5E-CEB1-4DAD-A241-69EF69984A3C}" presName="bgRect" presStyleLbl="bgShp" presStyleIdx="5" presStyleCnt="6" custLinFactNeighborX="-90" custLinFactNeighborY="235"/>
      <dgm:spPr/>
    </dgm:pt>
    <dgm:pt modelId="{EC057204-9EB1-4C2E-BFE7-57A3502533CA}" type="pres">
      <dgm:prSet presAssocID="{C8466E5E-CEB1-4DAD-A241-69EF69984A3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5261332-56EC-42F8-9DD6-ED27D4EE7286}" type="pres">
      <dgm:prSet presAssocID="{C8466E5E-CEB1-4DAD-A241-69EF69984A3C}" presName="spaceRect" presStyleCnt="0"/>
      <dgm:spPr/>
    </dgm:pt>
    <dgm:pt modelId="{FCDC7144-7440-4732-B7F2-8E94816F1F0C}" type="pres">
      <dgm:prSet presAssocID="{C8466E5E-CEB1-4DAD-A241-69EF69984A3C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8BD3A01-E070-4780-A042-FD87ADA11E5E}" type="presOf" srcId="{597353E5-7A8E-42B7-B696-E9F8A9931EFA}" destId="{65935E55-AE43-41AA-B824-EE5BF6C4A387}" srcOrd="0" destOrd="0" presId="urn:microsoft.com/office/officeart/2018/2/layout/IconVerticalSolidList"/>
    <dgm:cxn modelId="{6E558D04-6B41-4C23-808B-A23EF903E32E}" type="presOf" srcId="{CE1D7541-5C42-4505-AD54-FB375DB67A88}" destId="{E200FEFB-60C6-4567-8ED6-8431A8B894F2}" srcOrd="0" destOrd="0" presId="urn:microsoft.com/office/officeart/2018/2/layout/IconVerticalSolidList"/>
    <dgm:cxn modelId="{EF11B705-9C8B-451E-8A8D-F760C1C4D343}" srcId="{FA8DC116-E901-4A95-B0B1-AADEF16D9E26}" destId="{597353E5-7A8E-42B7-B696-E9F8A9931EFA}" srcOrd="0" destOrd="0" parTransId="{1AA62AC4-9C19-4B52-83DB-1FB82139F3A0}" sibTransId="{E97D7A20-853F-4C31-993C-56B5A52C3F23}"/>
    <dgm:cxn modelId="{2378BB3A-E5CF-444D-AC54-D7DFF2276FAF}" srcId="{FA8DC116-E901-4A95-B0B1-AADEF16D9E26}" destId="{C8466E5E-CEB1-4DAD-A241-69EF69984A3C}" srcOrd="5" destOrd="0" parTransId="{50797E9C-745A-434D-B069-DA03DF1BBB7E}" sibTransId="{8FB021FC-2AD8-43CE-83ED-9C5B27B22538}"/>
    <dgm:cxn modelId="{0DC89A5F-A9FB-4EF4-9B90-625E84D96864}" type="presOf" srcId="{FD0C9728-79B3-4D6F-B546-DBD5AED2FBC2}" destId="{CB2A11E3-3E82-4224-A1F1-22E9DA2BB57C}" srcOrd="0" destOrd="0" presId="urn:microsoft.com/office/officeart/2018/2/layout/IconVerticalSolidList"/>
    <dgm:cxn modelId="{6448794A-04DA-4D81-B5FA-E2400D8C4D89}" srcId="{FA8DC116-E901-4A95-B0B1-AADEF16D9E26}" destId="{9AAED04D-4D75-45C9-903B-E6132F951A7E}" srcOrd="3" destOrd="0" parTransId="{C09D52F0-5202-4391-A152-08A249E113AB}" sibTransId="{4FBE0E57-D100-49B8-BC60-4920A2224E6A}"/>
    <dgm:cxn modelId="{3CCA176C-3A99-4786-8653-FB458F77732D}" srcId="{FA8DC116-E901-4A95-B0B1-AADEF16D9E26}" destId="{BEC59758-BEEE-4947-86F8-B415386AA923}" srcOrd="2" destOrd="0" parTransId="{7391ED2F-13D4-40AD-8BF1-E23FA8E74C34}" sibTransId="{7C9E21BF-D39F-4E4B-89C2-4BE2377B2F7E}"/>
    <dgm:cxn modelId="{D5945B51-D638-4276-9017-EEB1E344CA2C}" type="presOf" srcId="{9AAED04D-4D75-45C9-903B-E6132F951A7E}" destId="{4F01BA0A-DE82-4E1D-AB75-5C9CC7145698}" srcOrd="0" destOrd="0" presId="urn:microsoft.com/office/officeart/2018/2/layout/IconVerticalSolidList"/>
    <dgm:cxn modelId="{639C3585-0EDF-4D0C-84C5-34CD636B50B8}" type="presOf" srcId="{FA8DC116-E901-4A95-B0B1-AADEF16D9E26}" destId="{1885D765-F541-4844-96E3-51EA860BB444}" srcOrd="0" destOrd="0" presId="urn:microsoft.com/office/officeart/2018/2/layout/IconVerticalSolidList"/>
    <dgm:cxn modelId="{0240A599-D62B-4332-BCDF-3DC153A4D2EB}" srcId="{FA8DC116-E901-4A95-B0B1-AADEF16D9E26}" destId="{CE1D7541-5C42-4505-AD54-FB375DB67A88}" srcOrd="4" destOrd="0" parTransId="{909315EE-551B-4099-B99F-527858918C8A}" sibTransId="{81E0745A-734A-4DA0-8FCA-41E07C0ACBD4}"/>
    <dgm:cxn modelId="{870429A2-6FDE-442B-8C5C-E33692721EAD}" srcId="{FA8DC116-E901-4A95-B0B1-AADEF16D9E26}" destId="{FD0C9728-79B3-4D6F-B546-DBD5AED2FBC2}" srcOrd="1" destOrd="0" parTransId="{59419994-BFCB-4905-8553-EB373064B659}" sibTransId="{893D554A-9B4D-46E1-BF0D-1BE2F7582437}"/>
    <dgm:cxn modelId="{D26AD4B8-75C5-4039-978A-BFAEA0F3F4C6}" type="presOf" srcId="{C8466E5E-CEB1-4DAD-A241-69EF69984A3C}" destId="{FCDC7144-7440-4732-B7F2-8E94816F1F0C}" srcOrd="0" destOrd="0" presId="urn:microsoft.com/office/officeart/2018/2/layout/IconVerticalSolidList"/>
    <dgm:cxn modelId="{58B8EAE9-D8CD-40EA-AF35-5EC3E719C88F}" type="presOf" srcId="{BEC59758-BEEE-4947-86F8-B415386AA923}" destId="{9C0BCD43-C268-4C55-A590-2C9F11DBF242}" srcOrd="0" destOrd="0" presId="urn:microsoft.com/office/officeart/2018/2/layout/IconVerticalSolidList"/>
    <dgm:cxn modelId="{715C7031-BA86-4BC2-B02D-F420CB78252A}" type="presParOf" srcId="{1885D765-F541-4844-96E3-51EA860BB444}" destId="{958773D3-735D-4F83-AF74-6BBAB8EA4AE8}" srcOrd="0" destOrd="0" presId="urn:microsoft.com/office/officeart/2018/2/layout/IconVerticalSolidList"/>
    <dgm:cxn modelId="{FE5BDCBC-3BAE-40D1-9766-98DC512EB7A8}" type="presParOf" srcId="{958773D3-735D-4F83-AF74-6BBAB8EA4AE8}" destId="{B6CAEAD3-77A3-4C1C-9050-9B1316BB2219}" srcOrd="0" destOrd="0" presId="urn:microsoft.com/office/officeart/2018/2/layout/IconVerticalSolidList"/>
    <dgm:cxn modelId="{F0B4BD06-4065-4AAA-948B-5940837FDADB}" type="presParOf" srcId="{958773D3-735D-4F83-AF74-6BBAB8EA4AE8}" destId="{E25A4AC7-0F3E-4B3F-9054-532EF6386FB1}" srcOrd="1" destOrd="0" presId="urn:microsoft.com/office/officeart/2018/2/layout/IconVerticalSolidList"/>
    <dgm:cxn modelId="{0984372E-872A-497E-8115-CB92EF161A04}" type="presParOf" srcId="{958773D3-735D-4F83-AF74-6BBAB8EA4AE8}" destId="{F9B1F06F-7119-465C-A6CF-587ED406BE38}" srcOrd="2" destOrd="0" presId="urn:microsoft.com/office/officeart/2018/2/layout/IconVerticalSolidList"/>
    <dgm:cxn modelId="{66428F93-488D-43DD-B160-98AD3657820D}" type="presParOf" srcId="{958773D3-735D-4F83-AF74-6BBAB8EA4AE8}" destId="{65935E55-AE43-41AA-B824-EE5BF6C4A387}" srcOrd="3" destOrd="0" presId="urn:microsoft.com/office/officeart/2018/2/layout/IconVerticalSolidList"/>
    <dgm:cxn modelId="{C1E1790E-B4FE-4F6E-8CA9-345BB50F9FBE}" type="presParOf" srcId="{1885D765-F541-4844-96E3-51EA860BB444}" destId="{A04961D2-B97B-4E05-8009-1DA279CDA775}" srcOrd="1" destOrd="0" presId="urn:microsoft.com/office/officeart/2018/2/layout/IconVerticalSolidList"/>
    <dgm:cxn modelId="{3F8D2A50-8BB4-4B88-87DF-400DC4926BA5}" type="presParOf" srcId="{1885D765-F541-4844-96E3-51EA860BB444}" destId="{0556366A-F6CF-4AF4-ABF2-6A5CB21CCBAB}" srcOrd="2" destOrd="0" presId="urn:microsoft.com/office/officeart/2018/2/layout/IconVerticalSolidList"/>
    <dgm:cxn modelId="{7274C492-8C60-4FB8-8572-94E856BF1D14}" type="presParOf" srcId="{0556366A-F6CF-4AF4-ABF2-6A5CB21CCBAB}" destId="{F2E374F9-F591-4922-9CA0-B2F1881DA716}" srcOrd="0" destOrd="0" presId="urn:microsoft.com/office/officeart/2018/2/layout/IconVerticalSolidList"/>
    <dgm:cxn modelId="{787A0B92-41DC-407B-8646-72BF19497225}" type="presParOf" srcId="{0556366A-F6CF-4AF4-ABF2-6A5CB21CCBAB}" destId="{1E17FEA0-ED78-4B99-ACD0-03B7D0264D7D}" srcOrd="1" destOrd="0" presId="urn:microsoft.com/office/officeart/2018/2/layout/IconVerticalSolidList"/>
    <dgm:cxn modelId="{3A9E8D61-AEC8-4FBE-A632-646012843E2D}" type="presParOf" srcId="{0556366A-F6CF-4AF4-ABF2-6A5CB21CCBAB}" destId="{3920613B-7AFE-4646-A943-39521E86F912}" srcOrd="2" destOrd="0" presId="urn:microsoft.com/office/officeart/2018/2/layout/IconVerticalSolidList"/>
    <dgm:cxn modelId="{7E6A63C3-0B25-4119-83F6-B65FA06F9055}" type="presParOf" srcId="{0556366A-F6CF-4AF4-ABF2-6A5CB21CCBAB}" destId="{CB2A11E3-3E82-4224-A1F1-22E9DA2BB57C}" srcOrd="3" destOrd="0" presId="urn:microsoft.com/office/officeart/2018/2/layout/IconVerticalSolidList"/>
    <dgm:cxn modelId="{3AC9BC80-8F4E-4280-8D1B-8076B3994E9D}" type="presParOf" srcId="{1885D765-F541-4844-96E3-51EA860BB444}" destId="{88EE6306-AB71-4044-89E9-13128B8ED7CB}" srcOrd="3" destOrd="0" presId="urn:microsoft.com/office/officeart/2018/2/layout/IconVerticalSolidList"/>
    <dgm:cxn modelId="{E19A8E4E-4A1D-453F-8312-EA2E425D8903}" type="presParOf" srcId="{1885D765-F541-4844-96E3-51EA860BB444}" destId="{64D069B5-4B53-431C-AE78-FD20BE228875}" srcOrd="4" destOrd="0" presId="urn:microsoft.com/office/officeart/2018/2/layout/IconVerticalSolidList"/>
    <dgm:cxn modelId="{38A6FF63-E7F5-49B2-AC11-7C28439BA3F8}" type="presParOf" srcId="{64D069B5-4B53-431C-AE78-FD20BE228875}" destId="{DD21F36B-FF9C-4C2F-B8F2-A47E63F8F6F0}" srcOrd="0" destOrd="0" presId="urn:microsoft.com/office/officeart/2018/2/layout/IconVerticalSolidList"/>
    <dgm:cxn modelId="{EF3472F5-F893-4AF8-BCC5-D90224F41669}" type="presParOf" srcId="{64D069B5-4B53-431C-AE78-FD20BE228875}" destId="{0F58DF1C-19D2-4819-BA68-1B6737E892FF}" srcOrd="1" destOrd="0" presId="urn:microsoft.com/office/officeart/2018/2/layout/IconVerticalSolidList"/>
    <dgm:cxn modelId="{85929CF0-0FB9-42CA-B2E4-985AB4BD5FA3}" type="presParOf" srcId="{64D069B5-4B53-431C-AE78-FD20BE228875}" destId="{E82A688A-ADA4-4D3F-A2F0-01D55CE3E99F}" srcOrd="2" destOrd="0" presId="urn:microsoft.com/office/officeart/2018/2/layout/IconVerticalSolidList"/>
    <dgm:cxn modelId="{A91D937D-BAB3-4F7D-80F8-1DFC3E433880}" type="presParOf" srcId="{64D069B5-4B53-431C-AE78-FD20BE228875}" destId="{9C0BCD43-C268-4C55-A590-2C9F11DBF242}" srcOrd="3" destOrd="0" presId="urn:microsoft.com/office/officeart/2018/2/layout/IconVerticalSolidList"/>
    <dgm:cxn modelId="{9817A310-C43A-4341-AA1E-502CBCF6AEF5}" type="presParOf" srcId="{1885D765-F541-4844-96E3-51EA860BB444}" destId="{BB9AA5B4-6CF7-4C64-BE2E-1FE14306469A}" srcOrd="5" destOrd="0" presId="urn:microsoft.com/office/officeart/2018/2/layout/IconVerticalSolidList"/>
    <dgm:cxn modelId="{3B01F3EF-3FA4-44FD-9FC2-040CCC9D280E}" type="presParOf" srcId="{1885D765-F541-4844-96E3-51EA860BB444}" destId="{2BC93567-7230-4F9A-9A71-80779A37D09A}" srcOrd="6" destOrd="0" presId="urn:microsoft.com/office/officeart/2018/2/layout/IconVerticalSolidList"/>
    <dgm:cxn modelId="{F3EB553F-2577-4175-9905-B8D6C5B5A939}" type="presParOf" srcId="{2BC93567-7230-4F9A-9A71-80779A37D09A}" destId="{323BC7B6-DA7E-4FEC-8890-821C6FBBFDC2}" srcOrd="0" destOrd="0" presId="urn:microsoft.com/office/officeart/2018/2/layout/IconVerticalSolidList"/>
    <dgm:cxn modelId="{28554B99-94A9-43BD-B304-A843BE949349}" type="presParOf" srcId="{2BC93567-7230-4F9A-9A71-80779A37D09A}" destId="{9935D3A4-A201-4A0A-8C21-9A0855FD48A9}" srcOrd="1" destOrd="0" presId="urn:microsoft.com/office/officeart/2018/2/layout/IconVerticalSolidList"/>
    <dgm:cxn modelId="{405FE02D-F409-4D05-82B0-88D52E541B9F}" type="presParOf" srcId="{2BC93567-7230-4F9A-9A71-80779A37D09A}" destId="{89BDE6FF-F1EF-4A3B-A790-1A45235C1444}" srcOrd="2" destOrd="0" presId="urn:microsoft.com/office/officeart/2018/2/layout/IconVerticalSolidList"/>
    <dgm:cxn modelId="{8F23073A-B928-40CD-8AD2-971BEF831188}" type="presParOf" srcId="{2BC93567-7230-4F9A-9A71-80779A37D09A}" destId="{4F01BA0A-DE82-4E1D-AB75-5C9CC7145698}" srcOrd="3" destOrd="0" presId="urn:microsoft.com/office/officeart/2018/2/layout/IconVerticalSolidList"/>
    <dgm:cxn modelId="{FE37A28D-95A9-47D9-95E6-8D63E1BFF2F3}" type="presParOf" srcId="{1885D765-F541-4844-96E3-51EA860BB444}" destId="{4E302753-99B6-4E41-A0F7-0D2F3072852A}" srcOrd="7" destOrd="0" presId="urn:microsoft.com/office/officeart/2018/2/layout/IconVerticalSolidList"/>
    <dgm:cxn modelId="{1F3A7B26-ACA9-4AF5-8B5E-6A91CC8DFA4E}" type="presParOf" srcId="{1885D765-F541-4844-96E3-51EA860BB444}" destId="{97566B7C-EC34-4DBC-9152-99C3DC842BEC}" srcOrd="8" destOrd="0" presId="urn:microsoft.com/office/officeart/2018/2/layout/IconVerticalSolidList"/>
    <dgm:cxn modelId="{7C2B6D12-4A30-4E88-8667-714B797CD5D1}" type="presParOf" srcId="{97566B7C-EC34-4DBC-9152-99C3DC842BEC}" destId="{B395F145-F326-4555-A342-CBFEF43FAC96}" srcOrd="0" destOrd="0" presId="urn:microsoft.com/office/officeart/2018/2/layout/IconVerticalSolidList"/>
    <dgm:cxn modelId="{AD1B8A95-BC97-4381-A538-21292D3C7573}" type="presParOf" srcId="{97566B7C-EC34-4DBC-9152-99C3DC842BEC}" destId="{8FCDBD94-4092-4C6A-B4AF-0E15BE8C537C}" srcOrd="1" destOrd="0" presId="urn:microsoft.com/office/officeart/2018/2/layout/IconVerticalSolidList"/>
    <dgm:cxn modelId="{29EFCEE5-19FD-410B-90F0-248C7493D672}" type="presParOf" srcId="{97566B7C-EC34-4DBC-9152-99C3DC842BEC}" destId="{18C18823-A8B4-4F88-A956-89830332A5EF}" srcOrd="2" destOrd="0" presId="urn:microsoft.com/office/officeart/2018/2/layout/IconVerticalSolidList"/>
    <dgm:cxn modelId="{8382209F-ED2E-4EF0-8724-C565236B6E6D}" type="presParOf" srcId="{97566B7C-EC34-4DBC-9152-99C3DC842BEC}" destId="{E200FEFB-60C6-4567-8ED6-8431A8B894F2}" srcOrd="3" destOrd="0" presId="urn:microsoft.com/office/officeart/2018/2/layout/IconVerticalSolidList"/>
    <dgm:cxn modelId="{D6A825F0-F424-486F-8CD7-8D30DAAE8C9B}" type="presParOf" srcId="{1885D765-F541-4844-96E3-51EA860BB444}" destId="{45D61655-7B4A-4930-A3E4-4B6603B9E960}" srcOrd="9" destOrd="0" presId="urn:microsoft.com/office/officeart/2018/2/layout/IconVerticalSolidList"/>
    <dgm:cxn modelId="{C54AA7E2-A3F6-4B13-A680-FCF3F083291D}" type="presParOf" srcId="{1885D765-F541-4844-96E3-51EA860BB444}" destId="{74427B4F-ECF6-47A2-A7D4-52BA1C965B41}" srcOrd="10" destOrd="0" presId="urn:microsoft.com/office/officeart/2018/2/layout/IconVerticalSolidList"/>
    <dgm:cxn modelId="{820218E1-EA12-4721-A132-0BF876FEBC99}" type="presParOf" srcId="{74427B4F-ECF6-47A2-A7D4-52BA1C965B41}" destId="{6D3CD381-FA63-4FC8-B5FF-927CB4F846F8}" srcOrd="0" destOrd="0" presId="urn:microsoft.com/office/officeart/2018/2/layout/IconVerticalSolidList"/>
    <dgm:cxn modelId="{B16858A8-2602-4789-A431-DB527B4F3444}" type="presParOf" srcId="{74427B4F-ECF6-47A2-A7D4-52BA1C965B41}" destId="{EC057204-9EB1-4C2E-BFE7-57A3502533CA}" srcOrd="1" destOrd="0" presId="urn:microsoft.com/office/officeart/2018/2/layout/IconVerticalSolidList"/>
    <dgm:cxn modelId="{4FFAE34E-D766-495A-91DA-06DF75116501}" type="presParOf" srcId="{74427B4F-ECF6-47A2-A7D4-52BA1C965B41}" destId="{05261332-56EC-42F8-9DD6-ED27D4EE7286}" srcOrd="2" destOrd="0" presId="urn:microsoft.com/office/officeart/2018/2/layout/IconVerticalSolidList"/>
    <dgm:cxn modelId="{C3DD5C2B-BF3C-4E5F-A45D-98ED1F87B59A}" type="presParOf" srcId="{74427B4F-ECF6-47A2-A7D4-52BA1C965B41}" destId="{FCDC7144-7440-4732-B7F2-8E94816F1F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AEAD3-77A3-4C1C-9050-9B1316BB2219}">
      <dsp:nvSpPr>
        <dsp:cNvPr id="0" name=""/>
        <dsp:cNvSpPr/>
      </dsp:nvSpPr>
      <dsp:spPr>
        <a:xfrm>
          <a:off x="0" y="1109"/>
          <a:ext cx="8470898" cy="4726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A4AC7-0F3E-4B3F-9054-532EF6386FB1}">
      <dsp:nvSpPr>
        <dsp:cNvPr id="0" name=""/>
        <dsp:cNvSpPr/>
      </dsp:nvSpPr>
      <dsp:spPr>
        <a:xfrm>
          <a:off x="142990" y="107465"/>
          <a:ext cx="259982" cy="2599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35E55-AE43-41AA-B824-EE5BF6C4A387}">
      <dsp:nvSpPr>
        <dsp:cNvPr id="0" name=""/>
        <dsp:cNvSpPr/>
      </dsp:nvSpPr>
      <dsp:spPr>
        <a:xfrm>
          <a:off x="545963" y="1109"/>
          <a:ext cx="7924934" cy="472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27" tIns="50027" rIns="50027" bIns="5002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Wide variety of effect</a:t>
          </a:r>
          <a:endParaRPr lang="en-US" sz="1900" kern="1200" dirty="0"/>
        </a:p>
      </dsp:txBody>
      <dsp:txXfrm>
        <a:off x="545963" y="1109"/>
        <a:ext cx="7924934" cy="472695"/>
      </dsp:txXfrm>
    </dsp:sp>
    <dsp:sp modelId="{F2E374F9-F591-4922-9CA0-B2F1881DA716}">
      <dsp:nvSpPr>
        <dsp:cNvPr id="0" name=""/>
        <dsp:cNvSpPr/>
      </dsp:nvSpPr>
      <dsp:spPr>
        <a:xfrm>
          <a:off x="0" y="543300"/>
          <a:ext cx="8470898" cy="4726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17FEA0-ED78-4B99-ACD0-03B7D0264D7D}">
      <dsp:nvSpPr>
        <dsp:cNvPr id="0" name=""/>
        <dsp:cNvSpPr/>
      </dsp:nvSpPr>
      <dsp:spPr>
        <a:xfrm>
          <a:off x="142990" y="698334"/>
          <a:ext cx="259982" cy="2599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A11E3-3E82-4224-A1F1-22E9DA2BB57C}">
      <dsp:nvSpPr>
        <dsp:cNvPr id="0" name=""/>
        <dsp:cNvSpPr/>
      </dsp:nvSpPr>
      <dsp:spPr>
        <a:xfrm>
          <a:off x="545963" y="591978"/>
          <a:ext cx="7924934" cy="472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27" tIns="50027" rIns="50027" bIns="5002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Diversity of legal effect</a:t>
          </a:r>
        </a:p>
      </dsp:txBody>
      <dsp:txXfrm>
        <a:off x="545963" y="591978"/>
        <a:ext cx="7924934" cy="472695"/>
      </dsp:txXfrm>
    </dsp:sp>
    <dsp:sp modelId="{DD21F36B-FF9C-4C2F-B8F2-A47E63F8F6F0}">
      <dsp:nvSpPr>
        <dsp:cNvPr id="0" name=""/>
        <dsp:cNvSpPr/>
      </dsp:nvSpPr>
      <dsp:spPr>
        <a:xfrm>
          <a:off x="0" y="1182847"/>
          <a:ext cx="8470898" cy="4726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8DF1C-19D2-4819-BA68-1B6737E892FF}">
      <dsp:nvSpPr>
        <dsp:cNvPr id="0" name=""/>
        <dsp:cNvSpPr/>
      </dsp:nvSpPr>
      <dsp:spPr>
        <a:xfrm>
          <a:off x="142990" y="1289204"/>
          <a:ext cx="259982" cy="2599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BCD43-C268-4C55-A590-2C9F11DBF242}">
      <dsp:nvSpPr>
        <dsp:cNvPr id="0" name=""/>
        <dsp:cNvSpPr/>
      </dsp:nvSpPr>
      <dsp:spPr>
        <a:xfrm>
          <a:off x="545963" y="1182847"/>
          <a:ext cx="7924934" cy="472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27" tIns="50027" rIns="50027" bIns="5002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Cooperative, consultative approaches</a:t>
          </a:r>
          <a:endParaRPr lang="en-US" sz="1900" kern="1200"/>
        </a:p>
      </dsp:txBody>
      <dsp:txXfrm>
        <a:off x="545963" y="1182847"/>
        <a:ext cx="7924934" cy="472695"/>
      </dsp:txXfrm>
    </dsp:sp>
    <dsp:sp modelId="{323BC7B6-DA7E-4FEC-8890-821C6FBBFDC2}">
      <dsp:nvSpPr>
        <dsp:cNvPr id="0" name=""/>
        <dsp:cNvSpPr/>
      </dsp:nvSpPr>
      <dsp:spPr>
        <a:xfrm>
          <a:off x="0" y="1773716"/>
          <a:ext cx="8470898" cy="4726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5D3A4-A201-4A0A-8C21-9A0855FD48A9}">
      <dsp:nvSpPr>
        <dsp:cNvPr id="0" name=""/>
        <dsp:cNvSpPr/>
      </dsp:nvSpPr>
      <dsp:spPr>
        <a:xfrm>
          <a:off x="142990" y="1880073"/>
          <a:ext cx="259982" cy="2599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1BA0A-DE82-4E1D-AB75-5C9CC7145698}">
      <dsp:nvSpPr>
        <dsp:cNvPr id="0" name=""/>
        <dsp:cNvSpPr/>
      </dsp:nvSpPr>
      <dsp:spPr>
        <a:xfrm>
          <a:off x="545963" y="1773716"/>
          <a:ext cx="7924934" cy="472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27" tIns="50027" rIns="50027" bIns="5002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Diversity of means by which to engage civil society</a:t>
          </a:r>
          <a:endParaRPr lang="en-US" sz="1900" kern="1200" dirty="0"/>
        </a:p>
      </dsp:txBody>
      <dsp:txXfrm>
        <a:off x="545963" y="1773716"/>
        <a:ext cx="7924934" cy="472695"/>
      </dsp:txXfrm>
    </dsp:sp>
    <dsp:sp modelId="{B395F145-F326-4555-A342-CBFEF43FAC96}">
      <dsp:nvSpPr>
        <dsp:cNvPr id="0" name=""/>
        <dsp:cNvSpPr/>
      </dsp:nvSpPr>
      <dsp:spPr>
        <a:xfrm>
          <a:off x="0" y="2364586"/>
          <a:ext cx="8470898" cy="4726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DBD94-4092-4C6A-B4AF-0E15BE8C537C}">
      <dsp:nvSpPr>
        <dsp:cNvPr id="0" name=""/>
        <dsp:cNvSpPr/>
      </dsp:nvSpPr>
      <dsp:spPr>
        <a:xfrm>
          <a:off x="142990" y="2470942"/>
          <a:ext cx="259982" cy="25998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0FEFB-60C6-4567-8ED6-8431A8B894F2}">
      <dsp:nvSpPr>
        <dsp:cNvPr id="0" name=""/>
        <dsp:cNvSpPr/>
      </dsp:nvSpPr>
      <dsp:spPr>
        <a:xfrm>
          <a:off x="545963" y="2364586"/>
          <a:ext cx="7924934" cy="472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27" tIns="50027" rIns="50027" bIns="5002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Engagement of international organisations</a:t>
          </a:r>
          <a:r>
            <a:rPr lang="en-GB" sz="1600" kern="1200" dirty="0"/>
            <a:t> </a:t>
          </a:r>
          <a:endParaRPr lang="en-US" sz="1600" kern="1200" dirty="0"/>
        </a:p>
      </dsp:txBody>
      <dsp:txXfrm>
        <a:off x="545963" y="2364586"/>
        <a:ext cx="7924934" cy="472695"/>
      </dsp:txXfrm>
    </dsp:sp>
    <dsp:sp modelId="{6D3CD381-FA63-4FC8-B5FF-927CB4F846F8}">
      <dsp:nvSpPr>
        <dsp:cNvPr id="0" name=""/>
        <dsp:cNvSpPr/>
      </dsp:nvSpPr>
      <dsp:spPr>
        <a:xfrm>
          <a:off x="0" y="2956564"/>
          <a:ext cx="8470898" cy="4726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57204-9EB1-4C2E-BFE7-57A3502533CA}">
      <dsp:nvSpPr>
        <dsp:cNvPr id="0" name=""/>
        <dsp:cNvSpPr/>
      </dsp:nvSpPr>
      <dsp:spPr>
        <a:xfrm>
          <a:off x="142990" y="3061811"/>
          <a:ext cx="259982" cy="25998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C7144-7440-4732-B7F2-8E94816F1F0C}">
      <dsp:nvSpPr>
        <dsp:cNvPr id="0" name=""/>
        <dsp:cNvSpPr/>
      </dsp:nvSpPr>
      <dsp:spPr>
        <a:xfrm>
          <a:off x="545963" y="2955455"/>
          <a:ext cx="7924934" cy="472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027" tIns="50027" rIns="50027" bIns="5002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Consistency? </a:t>
          </a:r>
          <a:endParaRPr lang="en-US" sz="1900" kern="1200" dirty="0"/>
        </a:p>
      </dsp:txBody>
      <dsp:txXfrm>
        <a:off x="545963" y="2955455"/>
        <a:ext cx="7924934" cy="472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EFB50-FCA3-454C-992D-3626CFB8663F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B34BC-6CF3-4C35-B261-73D2DF32E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9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6162-D44A-4B06-A21F-9672D002875A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6D7B6-8668-4BEE-8E74-0F7481541E29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9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BBEE-2937-446C-ABFC-ABF4EECE4F8F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2409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C9193-CB93-4094-96B3-9D9776DEEC20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28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9C10E-C5CC-4178-A065-454655E7B384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228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2476-D17C-4C30-A46B-BB20EF0F1CA9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90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5385-1A63-475D-BF5B-33B04F8BCDAF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59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B454C-821C-4BA5-AFF2-F9556D0D72A3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0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8813-6B7B-4B7D-8EA9-CA9ABC52053E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8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0377-F509-4C68-B620-AC13C2A4CAD3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1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61E1-B078-4455-BC34-536BCEE88B0B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0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754DA-F045-42A4-A74C-1DEC1EF8B721}" type="datetime1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5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A56C-9F12-4A06-A959-0289BBE13AA2}" type="datetime1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8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3615-AAEC-4773-A586-9AFB680F0947}" type="datetime1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0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4DC-3C76-4C05-AC96-882F4C5F508D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8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725EC-A0F6-4C82-B6D4-BFA0015506A4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DB0-CF5B-488A-918E-445AC43E7B71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Emily Reid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8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thampton.ac.uk/law/about/staff/esr.page" TargetMode="External"/><Relationship Id="rId2" Type="http://schemas.openxmlformats.org/officeDocument/2006/relationships/hyperlink" Target="mailto:e.s.reid@soton.ac.uk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smoke background">
            <a:extLst>
              <a:ext uri="{FF2B5EF4-FFF2-40B4-BE49-F238E27FC236}">
                <a16:creationId xmlns:a16="http://schemas.microsoft.com/office/drawing/2014/main" id="{54CE8096-0DE9-8113-B466-DBCAA11302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t="10662" b="1244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36AFE9-4ABB-5AA6-AAC3-572E78445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000" dirty="0">
                <a:solidFill>
                  <a:schemeClr val="accent1">
                    <a:lumMod val="75000"/>
                  </a:schemeClr>
                </a:solidFill>
              </a:rPr>
              <a:t>Sustainable Development Chapters in Trade Agreements</a:t>
            </a:r>
            <a:br>
              <a:rPr lang="en-GB" sz="3000" dirty="0">
                <a:solidFill>
                  <a:schemeClr val="accent1">
                    <a:lumMod val="75000"/>
                  </a:schemeClr>
                </a:solidFill>
              </a:rPr>
            </a:br>
            <a:endParaRPr lang="en-GB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D57744-DFC3-1F6D-EC2F-1A8CF4F0E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 fontScale="92500" lnSpcReduction="10000"/>
          </a:bodyPr>
          <a:lstStyle/>
          <a:p>
            <a:endParaRPr lang="en-GB" sz="2200" dirty="0">
              <a:solidFill>
                <a:schemeClr val="tx1"/>
              </a:solidFill>
            </a:endParaRPr>
          </a:p>
          <a:p>
            <a:r>
              <a:rPr lang="en-GB" sz="2200" dirty="0">
                <a:solidFill>
                  <a:schemeClr val="tx1"/>
                </a:solidFill>
              </a:rPr>
              <a:t>an emergent governing principle or social greenwashing?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2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01AA3-607C-6728-7213-ED409EC5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Introduction 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043BDCB-FF1B-F2FA-0BFC-F36C143C4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098" y="1963635"/>
            <a:ext cx="4506320" cy="29987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DA6A0-E77F-C08A-2E04-5E89FFB8D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48759"/>
            <a:ext cx="4512988" cy="3317938"/>
          </a:xfrm>
        </p:spPr>
        <p:txBody>
          <a:bodyPr anchor="t"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Purpose of the paper: to evaluate the effect and significance of sustainable development chapters in trade agreements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>
                <a:solidFill>
                  <a:srgbClr val="FFFFFF"/>
                </a:solidFill>
              </a:rPr>
              <a:t>Why does this matter?  Locating the issue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651A0-4DF3-D457-2720-7F3F9B30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915" y="6041362"/>
            <a:ext cx="332932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FFFFFF"/>
                </a:solidFill>
              </a:rPr>
              <a:t>© Emily Reid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3DD9-B186-DCAC-5C28-C44A2DB6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63825" y="6041362"/>
            <a:ext cx="9119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18813-6B7B-4B7D-8EA9-CA9ABC52053E}" type="datetime1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11/9/2023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6564C-BC2E-664C-EA05-80107EAD7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7CE633F-9882-4A5C-83A2-1109D0C73261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751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13105-F816-79B2-F52E-115B6C914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3418"/>
          </a:xfrm>
        </p:spPr>
        <p:txBody>
          <a:bodyPr/>
          <a:lstStyle/>
          <a:p>
            <a:r>
              <a:rPr lang="en-GB" dirty="0"/>
              <a:t>Agenda 2030 and the SDGs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45B44-27C4-720A-1453-206CA797D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2390"/>
            <a:ext cx="8596668" cy="4688973"/>
          </a:xfrm>
        </p:spPr>
        <p:txBody>
          <a:bodyPr>
            <a:normAutofit fontScale="92500" lnSpcReduction="20000"/>
          </a:bodyPr>
          <a:lstStyle/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2200" dirty="0"/>
              <a:t>The Agenda 2030 principle </a:t>
            </a:r>
            <a:r>
              <a:rPr lang="en-GB" sz="2200" b="1" dirty="0"/>
              <a:t>‘leave no one behind’</a:t>
            </a:r>
          </a:p>
          <a:p>
            <a:endParaRPr lang="en-GB" sz="2200" dirty="0"/>
          </a:p>
          <a:p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‘Delivering change at the speed and scale required by the Sustainable Development Goals demands more than ever before from public institutions and political leaders. It requires bold decisions, [including] </a:t>
            </a:r>
            <a:r>
              <a:rPr lang="en-GB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transfer of resources from one sector to another, the </a:t>
            </a:r>
            <a:r>
              <a:rPr lang="en-GB" sz="2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creation of a new regulatory environment</a:t>
            </a:r>
            <a:r>
              <a:rPr lang="en-GB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appropriate deployment of new technologies, the </a:t>
            </a:r>
            <a:r>
              <a:rPr lang="en-GB" sz="2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advancement of longer-term holistic perspectives, the mobilizing of a wide range of actors</a:t>
            </a:r>
            <a:r>
              <a:rPr lang="en-GB" sz="2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the capacity to advance disruptive change while strengthening trust and social cohesion’. </a:t>
            </a:r>
            <a:r>
              <a:rPr lang="en-GB" sz="2200" dirty="0">
                <a:solidFill>
                  <a:schemeClr val="tx1"/>
                </a:solidFill>
              </a:rPr>
              <a:t>  </a:t>
            </a:r>
            <a:r>
              <a:rPr lang="en-GB" sz="2200" i="1" dirty="0">
                <a:solidFill>
                  <a:schemeClr val="tx1"/>
                </a:solidFill>
              </a:rPr>
              <a:t>UN Sustainable Development Goals 2023 Special Report </a:t>
            </a:r>
          </a:p>
          <a:p>
            <a:endParaRPr lang="en-GB" sz="2200" dirty="0"/>
          </a:p>
          <a:p>
            <a:r>
              <a:rPr lang="en-GB" sz="2200" dirty="0"/>
              <a:t>The potential of the trade agreements and specifically sustainable development chapters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A69CD-D563-C0C5-BF0B-5F4266CB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8813-6B7B-4B7D-8EA9-CA9ABC52053E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C57DE-BF9E-5433-9357-F39B6C20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3B121-9A9D-6F45-BC38-11F392E8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9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0094C-D757-0EC7-D0C2-59413A0D5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429" y="257837"/>
            <a:ext cx="4774707" cy="1320800"/>
          </a:xfrm>
        </p:spPr>
        <p:txBody>
          <a:bodyPr>
            <a:normAutofit/>
          </a:bodyPr>
          <a:lstStyle/>
          <a:p>
            <a:r>
              <a:rPr lang="en-GB" dirty="0"/>
              <a:t>How: structure of the paper 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5B32EA3-99A6-2274-0431-6CA17481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67" y="1828801"/>
            <a:ext cx="4871335" cy="41109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1600" b="1" u="sng" dirty="0"/>
              <a:t>Substance</a:t>
            </a:r>
            <a:r>
              <a:rPr lang="en-GB" sz="1600" dirty="0"/>
              <a:t>: review of key substantive elements of sustainable development chapters</a:t>
            </a:r>
          </a:p>
          <a:p>
            <a:pPr>
              <a:lnSpc>
                <a:spcPct val="90000"/>
              </a:lnSpc>
            </a:pPr>
            <a:r>
              <a:rPr lang="en-GB" sz="1600" b="1" u="sng" dirty="0"/>
              <a:t>Analysis</a:t>
            </a:r>
            <a:r>
              <a:rPr lang="en-GB" sz="1600" b="1" dirty="0"/>
              <a:t>: </a:t>
            </a:r>
            <a:r>
              <a:rPr lang="en-GB" sz="1600" dirty="0"/>
              <a:t>the effect of sustainable development chapters – focus on implementation, compliance and enforcement </a:t>
            </a:r>
          </a:p>
          <a:p>
            <a:pPr lvl="0">
              <a:lnSpc>
                <a:spcPct val="90000"/>
              </a:lnSpc>
            </a:pPr>
            <a:r>
              <a:rPr lang="en-GB" sz="1600" b="1" u="sng" dirty="0"/>
              <a:t>Evaluation</a:t>
            </a:r>
            <a:r>
              <a:rPr lang="en-GB" sz="16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(</a:t>
            </a:r>
            <a:r>
              <a:rPr lang="en-GB" dirty="0" err="1"/>
              <a:t>i</a:t>
            </a:r>
            <a:r>
              <a:rPr lang="en-GB" dirty="0"/>
              <a:t>) Whether sustainable development chapters are realising their potential as an instrument supporting the achievement of the SDGS – what works, what could work better?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(ii) Whether this points to sustainable development fulfilling its role as a governing principle, social greenwashing, or something in between</a:t>
            </a:r>
          </a:p>
          <a:p>
            <a:pPr>
              <a:lnSpc>
                <a:spcPct val="90000"/>
              </a:lnSpc>
            </a:pPr>
            <a:r>
              <a:rPr lang="en-GB" sz="1600" b="1" u="sng" dirty="0"/>
              <a:t>Conclusions</a:t>
            </a:r>
            <a:endParaRPr lang="en-GB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662D2-C89F-2F1F-25DD-CBA2A3C6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09563" y="6041362"/>
            <a:ext cx="233214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© Emily Reid 2023</a:t>
            </a:r>
          </a:p>
        </p:txBody>
      </p:sp>
      <p:pic>
        <p:nvPicPr>
          <p:cNvPr id="16" name="Picture 7" descr="White puzzle with one red piece">
            <a:extLst>
              <a:ext uri="{FF2B5EF4-FFF2-40B4-BE49-F238E27FC236}">
                <a16:creationId xmlns:a16="http://schemas.microsoft.com/office/drawing/2014/main" id="{73431867-7FA8-7AC3-4DEA-FEB0445C76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57" r="27093"/>
          <a:stretch/>
        </p:blipFill>
        <p:spPr>
          <a:xfrm>
            <a:off x="-895645" y="0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5DD3B-2A22-3E8E-6B8F-7AFF17AE38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92706" y="6041362"/>
            <a:ext cx="10737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5D18813-6B7B-4B7D-8EA9-CA9ABC52053E}" type="datetime1">
              <a:rPr lang="en-US" smtClean="0"/>
              <a:pPr>
                <a:spcAft>
                  <a:spcPts val="600"/>
                </a:spcAft>
              </a:pPr>
              <a:t>11/9/2023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C16C9-A079-1396-07EA-366EA2D9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41996" y="6041362"/>
            <a:ext cx="43200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7CE633F-9882-4A5C-83A2-1109D0C73261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81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7BD36-A205-C69E-B4ED-D7C787612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/>
              <a:t>The substance and scope of sustainable development chapters</a:t>
            </a:r>
          </a:p>
        </p:txBody>
      </p:sp>
      <p:pic>
        <p:nvPicPr>
          <p:cNvPr id="8" name="Picture 7" descr="Plant growing in a concrete crack">
            <a:extLst>
              <a:ext uri="{FF2B5EF4-FFF2-40B4-BE49-F238E27FC236}">
                <a16:creationId xmlns:a16="http://schemas.microsoft.com/office/drawing/2014/main" id="{C23E1C6E-6CC8-B933-DA0C-B7F97E95BE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7412" r="46048" b="1"/>
          <a:stretch/>
        </p:blipFill>
        <p:spPr>
          <a:xfrm>
            <a:off x="20" y="10"/>
            <a:ext cx="2734036" cy="6876278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18E5A25-92C5-4F27-8E26-0AAAB0CDC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19184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3E032-5394-DD65-C4A7-02DCB3BA3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60589"/>
            <a:ext cx="6487955" cy="388077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Selected agreements </a:t>
            </a:r>
          </a:p>
          <a:p>
            <a:pPr lvl="1"/>
            <a:endParaRPr lang="en-GB" dirty="0"/>
          </a:p>
          <a:p>
            <a:r>
              <a:rPr lang="en-GB" dirty="0"/>
              <a:t>NB Who are the principal actors, how widespread is the inclusion of SD chapters?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Key provisions  </a:t>
            </a:r>
          </a:p>
          <a:p>
            <a:pPr lvl="1"/>
            <a:r>
              <a:rPr lang="en-GB" dirty="0"/>
              <a:t>is there any universality/commonality/trends?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4426-9FA7-4CC7-5D5E-353A1513E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86048" y="6041362"/>
            <a:ext cx="341951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© Emily Reid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F1741-4F6B-219A-8C40-3180CFA9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9155" y="6041362"/>
            <a:ext cx="14379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E487FB8-1C9F-47CD-AF70-DDD0EE7F2321}" type="datetime1">
              <a:rPr lang="en-US" smtClean="0"/>
              <a:pPr>
                <a:spcAft>
                  <a:spcPts val="600"/>
                </a:spcAft>
              </a:pPr>
              <a:t>11/9/2023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2D74A-7C88-69F8-7BA5-CA7C83C2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7CE633F-9882-4A5C-83A2-1109D0C73261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53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5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9DC43F-A3EF-19D0-C251-18D05CF31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Analysis: The effect of sustainable development chapters - approaches to implementation, compliance and enforcement</a:t>
            </a:r>
          </a:p>
        </p:txBody>
      </p:sp>
      <p:sp>
        <p:nvSpPr>
          <p:cNvPr id="45" name="Isosceles Triangle 27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90C73-C5C5-EE48-4578-59437152F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2" y="6041362"/>
            <a:ext cx="564144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© Emily Reid 2023</a:t>
            </a:r>
          </a:p>
        </p:txBody>
      </p:sp>
      <p:sp>
        <p:nvSpPr>
          <p:cNvPr id="46" name="Isosceles Triangle 29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31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33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Content Placeholder 2">
            <a:extLst>
              <a:ext uri="{FF2B5EF4-FFF2-40B4-BE49-F238E27FC236}">
                <a16:creationId xmlns:a16="http://schemas.microsoft.com/office/drawing/2014/main" id="{4B6D98D2-CEA9-2B6A-4063-57E6BC344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141198"/>
              </p:ext>
            </p:extLst>
          </p:nvPr>
        </p:nvGraphicFramePr>
        <p:xfrm>
          <a:off x="1333502" y="2160590"/>
          <a:ext cx="8470898" cy="3429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0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4F2EA-2BB1-7010-A005-C4ACC72F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8231" y="6041362"/>
            <a:ext cx="155053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4571F2E-BBD4-4AE9-AC5E-9D7256DB01E2}" type="datetime1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11/9/2023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67397-8FF7-EE47-E0B8-6D0B00F7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6530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7CE633F-9882-4A5C-83A2-1109D0C73261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401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EF65A-C53D-BC5D-E81D-9F015F01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84268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Evaluation</a:t>
            </a:r>
          </a:p>
        </p:txBody>
      </p:sp>
      <p:pic>
        <p:nvPicPr>
          <p:cNvPr id="8" name="Picture 7" descr="White bulbs with a yellow one standing out">
            <a:extLst>
              <a:ext uri="{FF2B5EF4-FFF2-40B4-BE49-F238E27FC236}">
                <a16:creationId xmlns:a16="http://schemas.microsoft.com/office/drawing/2014/main" id="{04C389FF-8BEE-5A07-D8F5-2632F75EA9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51" r="23492" b="909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B02D2-384D-FEEC-449B-2485CAC05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562" y="2160589"/>
            <a:ext cx="6424440" cy="3880773"/>
          </a:xfrm>
        </p:spPr>
        <p:txBody>
          <a:bodyPr>
            <a:normAutofit/>
          </a:bodyPr>
          <a:lstStyle/>
          <a:p>
            <a:r>
              <a:rPr lang="en-GB" sz="2400" dirty="0"/>
              <a:t>Are sustainable development chapters realising their potential as an instrument to support the pursuit of achievement of the SDGS? </a:t>
            </a:r>
          </a:p>
          <a:p>
            <a:endParaRPr lang="en-GB" sz="2400" dirty="0"/>
          </a:p>
          <a:p>
            <a:r>
              <a:rPr lang="en-GB" sz="2400" dirty="0"/>
              <a:t>Is ‘sustainable development’ fulfilling its role as a principle governing trade relations?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907BB-8FE0-DD82-76F8-4B09139780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9155" y="6041362"/>
            <a:ext cx="14379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036CB30-FCC7-43CA-B7A7-65ADE85E099E}" type="datetime1">
              <a:rPr lang="en-US" smtClean="0"/>
              <a:pPr>
                <a:spcAft>
                  <a:spcPts val="600"/>
                </a:spcAft>
              </a:pPr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9419C-2686-96EE-1769-F14681E6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49563" y="6041362"/>
            <a:ext cx="41253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© Emily Reid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DCAD0-C452-AF00-0D8F-9019DCE8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7CE633F-9882-4A5C-83A2-1109D0C73261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27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A1F1-0242-849A-6972-D7AE2914C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58AC1-19A3-9605-4BCE-2EF3D7FF7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Where are we now? </a:t>
            </a:r>
          </a:p>
          <a:p>
            <a:endParaRPr lang="en-GB" sz="2000" dirty="0"/>
          </a:p>
          <a:p>
            <a:pPr lvl="1"/>
            <a:r>
              <a:rPr lang="en-GB" sz="2000" dirty="0"/>
              <a:t>Sustainable Development – a principle governing trade relations? </a:t>
            </a:r>
          </a:p>
          <a:p>
            <a:endParaRPr lang="en-GB" sz="2000" dirty="0"/>
          </a:p>
          <a:p>
            <a:pPr lvl="1"/>
            <a:r>
              <a:rPr lang="en-GB" sz="2000" dirty="0"/>
              <a:t>Or: sustainable development chapters  - social greenwashing? </a:t>
            </a:r>
          </a:p>
          <a:p>
            <a:endParaRPr lang="en-GB" sz="2000" dirty="0"/>
          </a:p>
          <a:p>
            <a:r>
              <a:rPr lang="en-GB" sz="2000" dirty="0"/>
              <a:t>Where do we need to be?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4ABFE-ABE2-8896-4912-DB0CF264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99BD-AA9B-4A20-AF74-0C987CD86B7B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2BC69-D68C-DE16-8F11-F2407D8A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9FA15-A638-4E36-4A78-EE24C86AF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34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FB7D-43A8-6159-55E3-AD8E729B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FAE2C-16E4-50E0-677D-099963FC3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539496">
              <a:spcBef>
                <a:spcPct val="20000"/>
              </a:spcBef>
              <a:defRPr/>
            </a:pPr>
            <a:endParaRPr lang="en-GB" sz="1800" kern="1200" dirty="0">
              <a:latin typeface="Lucida Sans"/>
              <a:ea typeface="+mn-ea"/>
              <a:cs typeface="+mn-c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dirty="0">
              <a:latin typeface="Lucida San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sz="1800" kern="1200" dirty="0">
              <a:latin typeface="Lucida Sans"/>
              <a:ea typeface="+mn-ea"/>
              <a:cs typeface="+mn-c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dirty="0">
              <a:latin typeface="Lucida San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sz="1800" kern="1200" dirty="0">
              <a:latin typeface="Lucida Sans"/>
              <a:ea typeface="+mn-ea"/>
              <a:cs typeface="+mn-c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dirty="0">
              <a:latin typeface="Lucida San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sz="1800" kern="1200" dirty="0">
              <a:latin typeface="Lucida Sans"/>
              <a:ea typeface="+mn-ea"/>
              <a:cs typeface="+mn-cs"/>
            </a:endParaRPr>
          </a:p>
          <a:p>
            <a:pPr defTabSz="539496">
              <a:spcBef>
                <a:spcPct val="20000"/>
              </a:spcBef>
              <a:defRPr/>
            </a:pPr>
            <a:endParaRPr lang="en-GB" dirty="0">
              <a:latin typeface="Lucida Sans"/>
            </a:endParaRPr>
          </a:p>
          <a:p>
            <a:pPr marL="0" indent="0" defTabSz="539496">
              <a:spcBef>
                <a:spcPct val="20000"/>
              </a:spcBef>
              <a:buNone/>
              <a:defRPr/>
            </a:pPr>
            <a:endParaRPr lang="en-GB" dirty="0">
              <a:latin typeface="Lucida Sans"/>
            </a:endParaRPr>
          </a:p>
          <a:p>
            <a:pPr marL="0" indent="0" defTabSz="539496">
              <a:spcBef>
                <a:spcPct val="20000"/>
              </a:spcBef>
              <a:buNone/>
              <a:defRPr/>
            </a:pPr>
            <a:r>
              <a:rPr lang="en-GB" sz="1800" kern="1200" dirty="0">
                <a:latin typeface="Lucida Sans"/>
                <a:ea typeface="+mn-ea"/>
                <a:cs typeface="+mn-cs"/>
              </a:rPr>
              <a:t>Professor Emily Reid</a:t>
            </a:r>
          </a:p>
          <a:p>
            <a:pPr marL="0" indent="0" defTabSz="539496">
              <a:spcBef>
                <a:spcPct val="20000"/>
              </a:spcBef>
              <a:buNone/>
              <a:defRPr/>
            </a:pPr>
            <a:r>
              <a:rPr lang="en-GB" sz="1800" kern="1200" dirty="0">
                <a:latin typeface="Lucida Sans"/>
                <a:ea typeface="+mn-ea"/>
                <a:cs typeface="+mn-cs"/>
              </a:rPr>
              <a:t>Southampton Law School</a:t>
            </a:r>
          </a:p>
          <a:p>
            <a:pPr marL="0" indent="0" defTabSz="539496">
              <a:spcBef>
                <a:spcPct val="20000"/>
              </a:spcBef>
              <a:buNone/>
              <a:defRPr/>
            </a:pPr>
            <a:r>
              <a:rPr lang="en-GB" sz="1800" kern="1200" dirty="0">
                <a:latin typeface="Lucida Sans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e.s.reid@soton.ac.uk</a:t>
            </a:r>
            <a:r>
              <a:rPr lang="en-GB" sz="1800" kern="1200" dirty="0">
                <a:latin typeface="Lucida Sans"/>
                <a:ea typeface="+mn-ea"/>
                <a:cs typeface="+mn-cs"/>
              </a:rPr>
              <a:t> </a:t>
            </a:r>
          </a:p>
          <a:p>
            <a:pPr defTabSz="539496">
              <a:spcBef>
                <a:spcPct val="20000"/>
              </a:spcBef>
              <a:defRPr/>
            </a:pPr>
            <a:endParaRPr lang="en-GB" sz="1800" kern="1200" dirty="0">
              <a:latin typeface="Lucida Sans"/>
              <a:ea typeface="+mn-ea"/>
              <a:cs typeface="+mn-cs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defTabSz="539496">
              <a:spcBef>
                <a:spcPct val="20000"/>
              </a:spcBef>
              <a:buNone/>
              <a:defRPr/>
            </a:pPr>
            <a:r>
              <a:rPr lang="en-GB" sz="1800" kern="1200" dirty="0">
                <a:latin typeface="Lucida Sans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https://www.southampton.ac.uk/law/about/staff/esr.page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15746-2DBE-47F7-963C-AABA857A2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Any questions?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8E044-46B3-2C60-B96C-9F146EAC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494DC-3C76-4C05-AC96-882F4C5F508D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BF927-E476-73FB-DB01-60C70CD41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Emily Reid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FDAFD-ECE8-B630-7B4B-B6566BB8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01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890170B052341A48E2381750A0583" ma:contentTypeVersion="16" ma:contentTypeDescription="Create a new document." ma:contentTypeScope="" ma:versionID="ca60b38b3db81cc049d851ed00468746">
  <xsd:schema xmlns:xsd="http://www.w3.org/2001/XMLSchema" xmlns:xs="http://www.w3.org/2001/XMLSchema" xmlns:p="http://schemas.microsoft.com/office/2006/metadata/properties" xmlns:ns3="17a7267a-c7e3-4218-9f6f-9bbb376a8502" xmlns:ns4="2f9db0cd-de0f-44e5-a027-3f0009dfe5f6" targetNamespace="http://schemas.microsoft.com/office/2006/metadata/properties" ma:root="true" ma:fieldsID="d782843ef6a91b1c45dfca91138f7df7" ns3:_="" ns4:_="">
    <xsd:import namespace="17a7267a-c7e3-4218-9f6f-9bbb376a8502"/>
    <xsd:import namespace="2f9db0cd-de0f-44e5-a027-3f0009dfe5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a7267a-c7e3-4218-9f6f-9bbb376a85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db0cd-de0f-44e5-a027-3f0009dfe5f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7a7267a-c7e3-4218-9f6f-9bbb376a8502" xsi:nil="true"/>
  </documentManagement>
</p:properties>
</file>

<file path=customXml/itemProps1.xml><?xml version="1.0" encoding="utf-8"?>
<ds:datastoreItem xmlns:ds="http://schemas.openxmlformats.org/officeDocument/2006/customXml" ds:itemID="{55398344-056E-4DED-8C12-CF36842A2B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a7267a-c7e3-4218-9f6f-9bbb376a8502"/>
    <ds:schemaRef ds:uri="2f9db0cd-de0f-44e5-a027-3f0009dfe5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B13C0F-904C-4BCD-BD61-0024AA537A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91EA11-E555-403C-A236-CAA828128D79}">
  <ds:schemaRefs>
    <ds:schemaRef ds:uri="2f9db0cd-de0f-44e5-a027-3f0009dfe5f6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17a7267a-c7e3-4218-9f6f-9bbb376a850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489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Lucida Sans</vt:lpstr>
      <vt:lpstr>Trebuchet MS</vt:lpstr>
      <vt:lpstr>Wingdings 3</vt:lpstr>
      <vt:lpstr>Facet</vt:lpstr>
      <vt:lpstr>Sustainable Development Chapters in Trade Agreements </vt:lpstr>
      <vt:lpstr>Introduction </vt:lpstr>
      <vt:lpstr>Agenda 2030 and the SDGs</vt:lpstr>
      <vt:lpstr>How: structure of the paper </vt:lpstr>
      <vt:lpstr>The substance and scope of sustainable development chapters</vt:lpstr>
      <vt:lpstr>Analysis: The effect of sustainable development chapters - approaches to implementation, compliance and enforcement</vt:lpstr>
      <vt:lpstr>Evaluation</vt:lpstr>
      <vt:lpstr>Conclusions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Development chapters In Trade Agreements </dc:title>
  <dc:creator>Emily Reid</dc:creator>
  <cp:lastModifiedBy>Emily Reid</cp:lastModifiedBy>
  <cp:revision>5</cp:revision>
  <dcterms:created xsi:type="dcterms:W3CDTF">2023-11-06T16:25:44Z</dcterms:created>
  <dcterms:modified xsi:type="dcterms:W3CDTF">2023-11-10T00:03:22Z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0x010100A74890170B052341A48E2381750A0583</vt:lpwstr>
  </property>
</Properties>
</file>